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6" r:id="rId3"/>
    <p:sldId id="257" r:id="rId4"/>
    <p:sldId id="258" r:id="rId5"/>
    <p:sldId id="259" r:id="rId6"/>
    <p:sldId id="260" r:id="rId7"/>
    <p:sldId id="275" r:id="rId8"/>
    <p:sldId id="261" r:id="rId9"/>
    <p:sldId id="262" r:id="rId10"/>
    <p:sldId id="263" r:id="rId11"/>
    <p:sldId id="264" r:id="rId12"/>
    <p:sldId id="265" r:id="rId13"/>
    <p:sldId id="266"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5F9F86C-7006-40D5-BEC1-35D64D95D7EF}" type="slidenum">
              <a:rPr lang="ar-SA" smtClean="0"/>
              <a:pPr/>
              <a:t>‹#›</a:t>
            </a:fld>
            <a:endParaRPr lang="ar-SA"/>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29C1700-6AC6-44A9-8271-6BBE6C35652A}" type="datetimeFigureOut">
              <a:rPr lang="ar-SA" smtClean="0"/>
              <a:pPr/>
              <a:t>19/03/1440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A5F9F86C-7006-40D5-BEC1-35D64D95D7EF}"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29C1700-6AC6-44A9-8271-6BBE6C35652A}" type="datetimeFigureOut">
              <a:rPr lang="ar-SA" smtClean="0"/>
              <a:pPr/>
              <a:t>19/03/1440</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F9F86C-7006-40D5-BEC1-35D64D95D7EF}"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edg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3400" y="152400"/>
            <a:ext cx="8007096" cy="6400800"/>
          </a:xfrm>
        </p:spPr>
        <p:txBody>
          <a:bodyPr>
            <a:noAutofit/>
          </a:bodyPr>
          <a:lstStyle/>
          <a:p>
            <a:pPr algn="ctr"/>
            <a:r>
              <a:rPr lang="ar-IQ" sz="2800" dirty="0">
                <a:solidFill>
                  <a:srgbClr val="FFFF00"/>
                </a:solidFill>
              </a:rPr>
              <a:t>جامعة ديالى </a:t>
            </a:r>
          </a:p>
          <a:p>
            <a:pPr algn="ctr"/>
            <a:r>
              <a:rPr lang="ar-IQ" sz="2800" dirty="0">
                <a:solidFill>
                  <a:srgbClr val="FFFF00"/>
                </a:solidFill>
              </a:rPr>
              <a:t>كلية التربية للعلوم الانسانية </a:t>
            </a:r>
          </a:p>
          <a:p>
            <a:pPr algn="ctr"/>
            <a:r>
              <a:rPr lang="ar-IQ" sz="2800" dirty="0">
                <a:solidFill>
                  <a:srgbClr val="FFFF00"/>
                </a:solidFill>
              </a:rPr>
              <a:t>دكتوراه الارشاد النفسي و التوجيه التربوي </a:t>
            </a:r>
          </a:p>
          <a:p>
            <a:pPr algn="ctr"/>
            <a:endParaRPr lang="ar-IQ" sz="2800" dirty="0">
              <a:solidFill>
                <a:srgbClr val="FF0000"/>
              </a:solidFill>
            </a:endParaRPr>
          </a:p>
          <a:p>
            <a:pPr algn="ctr"/>
            <a:r>
              <a:rPr lang="ar-IQ" sz="2800" dirty="0">
                <a:solidFill>
                  <a:srgbClr val="FF0000"/>
                </a:solidFill>
              </a:rPr>
              <a:t>المادة : المهارات الارشادية </a:t>
            </a:r>
          </a:p>
          <a:p>
            <a:pPr algn="ctr"/>
            <a:r>
              <a:rPr lang="ar-IQ" sz="2800" dirty="0">
                <a:solidFill>
                  <a:srgbClr val="FF0000"/>
                </a:solidFill>
              </a:rPr>
              <a:t>مهارة كشف الذات </a:t>
            </a:r>
          </a:p>
          <a:p>
            <a:pPr algn="ctr"/>
            <a:endParaRPr lang="ar-IQ" sz="2800" dirty="0"/>
          </a:p>
          <a:p>
            <a:pPr algn="ctr"/>
            <a:r>
              <a:rPr lang="ar-IQ" sz="2800" dirty="0"/>
              <a:t>اشراف </a:t>
            </a:r>
          </a:p>
          <a:p>
            <a:pPr algn="ctr"/>
            <a:r>
              <a:rPr lang="ar-IQ" sz="2800" dirty="0"/>
              <a:t>أ.م.د. محمد ابراهيم حسين </a:t>
            </a:r>
          </a:p>
          <a:p>
            <a:pPr algn="ctr"/>
            <a:endParaRPr lang="ar-IQ" sz="2800" dirty="0"/>
          </a:p>
          <a:p>
            <a:pPr algn="ctr"/>
            <a:endParaRPr lang="ar-IQ" sz="2800" dirty="0"/>
          </a:p>
          <a:p>
            <a:pPr algn="ctr"/>
            <a:r>
              <a:rPr lang="ar-IQ" sz="2800" dirty="0"/>
              <a:t>اعداد الطالب علي جاسم محمد</a:t>
            </a:r>
            <a:endParaRPr lang="ar-SA" sz="2800" dirty="0"/>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r"/>
            <a:r>
              <a:rPr lang="ar-IQ" b="1" dirty="0" smtClean="0"/>
              <a:t>العلاقة بين النظرية </a:t>
            </a:r>
            <a:r>
              <a:rPr lang="ar-IQ" b="1" dirty="0" err="1" smtClean="0"/>
              <a:t>والاسلوب</a:t>
            </a:r>
            <a:r>
              <a:rPr lang="ar-IQ" b="1" dirty="0" smtClean="0"/>
              <a:t> والمهارة</a:t>
            </a:r>
            <a:endParaRPr lang="en-US" dirty="0"/>
          </a:p>
        </p:txBody>
      </p:sp>
      <p:sp>
        <p:nvSpPr>
          <p:cNvPr id="3" name="عنصر نائب للمحتوى 2"/>
          <p:cNvSpPr>
            <a:spLocks noGrp="1"/>
          </p:cNvSpPr>
          <p:nvPr>
            <p:ph idx="1"/>
          </p:nvPr>
        </p:nvSpPr>
        <p:spPr/>
        <p:txBody>
          <a:bodyPr>
            <a:normAutofit fontScale="92500"/>
          </a:bodyPr>
          <a:lstStyle/>
          <a:p>
            <a:pPr algn="just">
              <a:buNone/>
            </a:pPr>
            <a:r>
              <a:rPr lang="ar-IQ" dirty="0" smtClean="0"/>
              <a:t>         فكما تعرف النظرية هي مجموعة من المعلومات والمعارف التي تم التأكد من صحتها من خلال اجراء العديد من الدراسات والبحوث، </a:t>
            </a:r>
            <a:r>
              <a:rPr lang="ar-IQ" dirty="0" err="1" smtClean="0"/>
              <a:t>والاسلوب</a:t>
            </a:r>
            <a:r>
              <a:rPr lang="ar-IQ" dirty="0" smtClean="0"/>
              <a:t> هو طريقة وتعليمات واضحة ومنظمة ومحددة متبلور ومنبثق من نظرية تم اختبار فاعليته من خلال التجريب ويحتوي على عدة فنيات وكل فنية تحتاج الى عدة مهارات لتطبيقه فيتضح من هنا ان الاسلوب اوسع من </a:t>
            </a:r>
            <a:r>
              <a:rPr lang="ar-IQ" dirty="0" err="1" smtClean="0"/>
              <a:t>المهارة </a:t>
            </a:r>
            <a:r>
              <a:rPr lang="ar-IQ" dirty="0" smtClean="0"/>
              <a:t>، اما المهارة هي القدرة والدقة والسرعة في توظيف المعلومات والمعارف النظرية وفنيات الاسلوب الارشادي وتطبيقها خلال العملية الارشادية.</a:t>
            </a:r>
          </a:p>
          <a:p>
            <a:pPr algn="just">
              <a:buNone/>
            </a:pPr>
            <a:endParaRPr lang="en-US" dirty="0" smtClean="0"/>
          </a:p>
          <a:p>
            <a:pPr algn="just">
              <a:buNone/>
            </a:pPr>
            <a:r>
              <a:rPr lang="ar-IQ" dirty="0" smtClean="0"/>
              <a:t>       والعلاقة </a:t>
            </a:r>
            <a:r>
              <a:rPr lang="ar-IQ" dirty="0" err="1" smtClean="0"/>
              <a:t>هي </a:t>
            </a:r>
            <a:r>
              <a:rPr lang="ar-IQ" dirty="0" smtClean="0"/>
              <a:t>(المعلومات) التي توفرها النظرية ويحتويها الاسلوب من خلال فنياته والقدرة على تطبيقها من خلال المهارة، فالنظرية توفر المعلومات </a:t>
            </a:r>
            <a:r>
              <a:rPr lang="ar-IQ" dirty="0" err="1" smtClean="0"/>
              <a:t>والاساليب</a:t>
            </a:r>
            <a:r>
              <a:rPr lang="ar-IQ" dirty="0" smtClean="0"/>
              <a:t> لكن ليس الجميع يمتلك مهارة لتطبيقها في الواقع.</a:t>
            </a:r>
            <a:endParaRPr lang="ar-SA" dirty="0"/>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مهارة كشف الذات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lgn="just">
              <a:buNone/>
            </a:pPr>
            <a:r>
              <a:rPr lang="ar-IQ" dirty="0" smtClean="0"/>
              <a:t>              قبل الدخول في تفاصيل مهارة كشف الذات لابد ان نعرف معنى كشف الذات</a:t>
            </a:r>
          </a:p>
          <a:p>
            <a:pPr algn="just">
              <a:buNone/>
            </a:pPr>
            <a:r>
              <a:rPr lang="ar-IQ" dirty="0" smtClean="0"/>
              <a:t>               فهي عملية إفصاح لفظي أو غير لفظي عن المشاعر والمعلومات الشخصية والمواقف التي تفرح وتحزن الفرد، وكشف لمحات عن الشخصية، ويكون الكشف سطحيا ويتدرج بالعمق، ويبدأ غالبا بنقاش صغير يعد هو المفتاح لبدء العلاقات ثم الانتقال إلى مستويات أكثر عمقا من الإفصاح عن الذات</a:t>
            </a:r>
            <a:endParaRPr lang="ar-SA" dirty="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فنيات مهارة كشف الذات</a:t>
            </a:r>
            <a:endParaRPr lang="ar-SA" dirty="0"/>
          </a:p>
        </p:txBody>
      </p:sp>
      <p:sp>
        <p:nvSpPr>
          <p:cNvPr id="3" name="عنصر نائب للمحتوى 2"/>
          <p:cNvSpPr>
            <a:spLocks noGrp="1"/>
          </p:cNvSpPr>
          <p:nvPr>
            <p:ph idx="1"/>
          </p:nvPr>
        </p:nvSpPr>
        <p:spPr/>
        <p:txBody>
          <a:bodyPr/>
          <a:lstStyle/>
          <a:p>
            <a:pPr algn="just">
              <a:buNone/>
            </a:pPr>
            <a:r>
              <a:rPr lang="ar-IQ" dirty="0" smtClean="0"/>
              <a:t>             وتعد نافذة </a:t>
            </a:r>
            <a:r>
              <a:rPr lang="ar-IQ" dirty="0" err="1" smtClean="0"/>
              <a:t>جوهاري</a:t>
            </a:r>
            <a:r>
              <a:rPr lang="ar-IQ" dirty="0" smtClean="0"/>
              <a:t> التي صممت من قبل جوزيف لوفت وهاري </a:t>
            </a:r>
            <a:r>
              <a:rPr lang="ar-IQ" dirty="0" err="1" smtClean="0"/>
              <a:t>انجهام</a:t>
            </a:r>
            <a:r>
              <a:rPr lang="ar-IQ" dirty="0" smtClean="0"/>
              <a:t> 1963 نموذجا يوضح التواصل المفتوح وعند استخدام هذا الانموذج فتكون الفنيات والأنشطة اللازمة </a:t>
            </a:r>
            <a:r>
              <a:rPr lang="ar-IQ" dirty="0" err="1" smtClean="0"/>
              <a:t>لاتقان</a:t>
            </a:r>
            <a:r>
              <a:rPr lang="ar-IQ" dirty="0" smtClean="0"/>
              <a:t> مهارة كشف الذات والنجاح </a:t>
            </a:r>
            <a:r>
              <a:rPr lang="ar-IQ" dirty="0" err="1" smtClean="0"/>
              <a:t>بها</a:t>
            </a:r>
            <a:r>
              <a:rPr lang="ar-IQ" dirty="0" smtClean="0"/>
              <a:t> </a:t>
            </a:r>
            <a:r>
              <a:rPr lang="ar-IQ" dirty="0" err="1" smtClean="0"/>
              <a:t>هي </a:t>
            </a:r>
            <a:r>
              <a:rPr lang="ar-IQ" dirty="0" smtClean="0"/>
              <a:t>( التواصل اللفظي، التواصل غير اللفظي، إعادة الصياغة، عكس المشاعر، الاستيضاح، التلخيص، المواجهة البناءة) وتتكون هذه النافذة من اربعة </a:t>
            </a:r>
            <a:r>
              <a:rPr lang="ar-IQ" dirty="0" err="1" smtClean="0"/>
              <a:t>مناطق </a:t>
            </a:r>
            <a:r>
              <a:rPr lang="ar-IQ" dirty="0" smtClean="0"/>
              <a:t>(المنطقة المفتوحة) </a:t>
            </a:r>
            <a:r>
              <a:rPr lang="ar-IQ" dirty="0" err="1" smtClean="0"/>
              <a:t>مايعرفه</a:t>
            </a:r>
            <a:r>
              <a:rPr lang="ar-IQ" dirty="0" smtClean="0"/>
              <a:t> الفرد عن نفسه </a:t>
            </a:r>
            <a:r>
              <a:rPr lang="ar-IQ" dirty="0" err="1" smtClean="0"/>
              <a:t>ومايعرفه</a:t>
            </a:r>
            <a:r>
              <a:rPr lang="ar-IQ" dirty="0" smtClean="0"/>
              <a:t> الاخرون عنه و(المنطقة المخفية او الاسرار) </a:t>
            </a:r>
            <a:r>
              <a:rPr lang="ar-IQ" dirty="0" err="1" smtClean="0"/>
              <a:t>مايعرفه</a:t>
            </a:r>
            <a:r>
              <a:rPr lang="ar-IQ" dirty="0" smtClean="0"/>
              <a:t> الفرد عن نفسه </a:t>
            </a:r>
            <a:r>
              <a:rPr lang="ar-IQ" dirty="0" err="1" smtClean="0"/>
              <a:t>ولايعرفه</a:t>
            </a:r>
            <a:r>
              <a:rPr lang="ar-IQ" dirty="0" smtClean="0"/>
              <a:t> الاخرون عنه و(المنطقة العمياء) </a:t>
            </a:r>
            <a:r>
              <a:rPr lang="ar-IQ" dirty="0" err="1" smtClean="0"/>
              <a:t>مايعرفه</a:t>
            </a:r>
            <a:r>
              <a:rPr lang="ar-IQ" dirty="0" smtClean="0"/>
              <a:t> الاخرون ولا يعرفه الفرد و(المنطقة المجهولة) مجهولة للفرد </a:t>
            </a:r>
            <a:r>
              <a:rPr lang="ar-IQ" dirty="0" err="1" smtClean="0"/>
              <a:t>وللاخرين.</a:t>
            </a:r>
            <a:endParaRPr lang="en-US" dirty="0" smtClean="0"/>
          </a:p>
          <a:p>
            <a:endParaRPr lang="ar-SA" dirty="0"/>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IQ" b="1" dirty="0" smtClean="0"/>
              <a:t>تطبيق مهارة كشف الذات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a:bodyPr>
          <a:lstStyle/>
          <a:p>
            <a:pPr algn="just">
              <a:buNone/>
            </a:pPr>
            <a:r>
              <a:rPr lang="ar-IQ" dirty="0" smtClean="0"/>
              <a:t>            ويوضح أنموذج نافذة </a:t>
            </a:r>
            <a:r>
              <a:rPr lang="ar-IQ" dirty="0" err="1" smtClean="0"/>
              <a:t>جوهاري</a:t>
            </a:r>
            <a:r>
              <a:rPr lang="ar-IQ" dirty="0" smtClean="0"/>
              <a:t> الأفكار والسلوك والمشاعر التي تحدث بين الأفراد خلال التفاعل فيما بينهم، ويعتمد هذا الأنموذج على قوة التفاعل الحاصل بين المرشد والمسترشد، ومن خلال هذا التفاعل النشط تبدأ التغيرات في </a:t>
            </a:r>
            <a:r>
              <a:rPr lang="ar-IQ" dirty="0" err="1" smtClean="0"/>
              <a:t>التربيعات</a:t>
            </a:r>
            <a:r>
              <a:rPr lang="ar-IQ" dirty="0" smtClean="0"/>
              <a:t> او المناطق الأربعة، حيث تبدأ المنطقة المكشوفة بالأتساع والمناطق الأخرى بالتلاشي، ويكون هذا التغير نتيجة </a:t>
            </a:r>
            <a:r>
              <a:rPr lang="ar-IQ" dirty="0" err="1" smtClean="0"/>
              <a:t>للإفصاحات</a:t>
            </a:r>
            <a:r>
              <a:rPr lang="ar-IQ" dirty="0" smtClean="0"/>
              <a:t> والكشف من قبل المسترشد حيث تبدأ المعلومات من أفكار وسلوك ومشاعر </a:t>
            </a:r>
            <a:r>
              <a:rPr lang="ar-IQ" dirty="0" err="1" smtClean="0"/>
              <a:t>بالأنتقال</a:t>
            </a:r>
            <a:r>
              <a:rPr lang="ar-IQ" dirty="0" smtClean="0"/>
              <a:t> من جميع </a:t>
            </a:r>
            <a:r>
              <a:rPr lang="ar-IQ" dirty="0" err="1" smtClean="0"/>
              <a:t>التربيعات</a:t>
            </a:r>
            <a:r>
              <a:rPr lang="ar-IQ" dirty="0" smtClean="0"/>
              <a:t> إلى التربيع الأول المنطقة المكشوفة بصورة عامة، ومن المنطقة المخفية إلى المنطقة المكشوفة بشكل اكبر وبصورة خاصة.</a:t>
            </a:r>
            <a:endParaRPr lang="en-US" dirty="0" smtClean="0"/>
          </a:p>
          <a:p>
            <a:r>
              <a:rPr lang="ar-IQ" dirty="0" smtClean="0"/>
              <a:t>       </a:t>
            </a:r>
            <a:endParaRPr lang="ar-SA"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lvl="0" rtl="1"/>
            <a:r>
              <a:rPr lang="ar-IQ" dirty="0" smtClean="0"/>
              <a:t>نبذة عن نشأة الارشاد النفسي </a:t>
            </a:r>
            <a:r>
              <a:rPr lang="ar-IQ" dirty="0" err="1" smtClean="0"/>
              <a:t>ومفهومه:-</a:t>
            </a:r>
            <a:r>
              <a:rPr lang="en-US" dirty="0" smtClean="0"/>
              <a:t/>
            </a:r>
            <a:br>
              <a:rPr lang="en-US" dirty="0" smtClean="0"/>
            </a:br>
            <a:r>
              <a:rPr lang="ar-SA" dirty="0" smtClean="0"/>
              <a:t>       </a:t>
            </a:r>
            <a:r>
              <a:rPr lang="en-US" dirty="0" smtClean="0"/>
              <a:t/>
            </a:r>
            <a:br>
              <a:rPr lang="en-US" dirty="0" smtClean="0"/>
            </a:br>
            <a:endParaRPr lang="ar-SA" dirty="0"/>
          </a:p>
        </p:txBody>
      </p:sp>
      <p:sp>
        <p:nvSpPr>
          <p:cNvPr id="3" name="عنوان فرعي 2"/>
          <p:cNvSpPr>
            <a:spLocks noGrp="1"/>
          </p:cNvSpPr>
          <p:nvPr>
            <p:ph type="subTitle" idx="1"/>
          </p:nvPr>
        </p:nvSpPr>
        <p:spPr>
          <a:xfrm>
            <a:off x="533400" y="1752600"/>
            <a:ext cx="7854696" cy="4648200"/>
          </a:xfrm>
        </p:spPr>
        <p:txBody>
          <a:bodyPr>
            <a:noAutofit/>
          </a:bodyPr>
          <a:lstStyle/>
          <a:p>
            <a:pPr algn="just"/>
            <a:r>
              <a:rPr lang="ar-IQ" sz="2800" dirty="0" smtClean="0"/>
              <a:t>          </a:t>
            </a:r>
            <a:r>
              <a:rPr lang="ar-SA" sz="2800" dirty="0" smtClean="0"/>
              <a:t>إن عملية الإرشاد النفسي لم تكن جديدة بل هي قديمة قدم العلاقات الإنسانية, وقد اعتاد الفرد منا أن يبوح ويكشف بما يشعر </a:t>
            </a:r>
            <a:r>
              <a:rPr lang="ar-SA" sz="2800" dirty="0" err="1" smtClean="0"/>
              <a:t>به</a:t>
            </a:r>
            <a:r>
              <a:rPr lang="ar-SA" sz="2800" dirty="0" smtClean="0"/>
              <a:t> من مشكلات شخصية او نفسية للفرد القريب منه, سواء كان احد أفراد أسرته أو صديقه, للحصول على دعم عاطفي ومشاركة وجدانية, او إسهاما لتقديم الحلول الملائمة لمشكلاته, ولكن يشير معظم الباحثين إلى إن بداية الإرشاد النفسي تعود إلى زمن العالم الألماني فونت </a:t>
            </a:r>
            <a:r>
              <a:rPr lang="en-US" sz="2800" dirty="0" smtClean="0"/>
              <a:t>Font, 1879)</a:t>
            </a:r>
            <a:r>
              <a:rPr lang="ar-IQ" sz="2800" dirty="0" smtClean="0"/>
              <a:t>) عندما قام بإنشاء أول مختبر تجريبي لعلم النفس, إلا إن مصطلح الإرشاد النفسي </a:t>
            </a:r>
            <a:r>
              <a:rPr lang="en-US" sz="2800" dirty="0" smtClean="0"/>
              <a:t>Counseling Psychology)</a:t>
            </a:r>
            <a:r>
              <a:rPr lang="ar-IQ" sz="2800" dirty="0" smtClean="0"/>
              <a:t>) لم يستخدم ولم يرد ذكره في الكتب العلمية إلا في </a:t>
            </a:r>
            <a:r>
              <a:rPr lang="ar-IQ" sz="2800" dirty="0" err="1" smtClean="0"/>
              <a:t>عام </a:t>
            </a:r>
            <a:r>
              <a:rPr lang="ar-IQ" sz="2800" dirty="0" smtClean="0"/>
              <a:t>(1931) حيث كان يسمى قبل ذلك بالتوجيه المهني     </a:t>
            </a:r>
            <a:r>
              <a:rPr lang="en-US" sz="2800" dirty="0" smtClean="0"/>
              <a:t>(Vocational Guidance)</a:t>
            </a:r>
            <a:r>
              <a:rPr lang="ar-IQ" sz="2800" dirty="0" err="1" smtClean="0"/>
              <a:t>.</a:t>
            </a:r>
            <a:endParaRPr lang="ar-SA" sz="2800" dirty="0"/>
          </a:p>
        </p:txBody>
      </p:sp>
    </p:spTree>
    <p:extLst>
      <p:ext uri="{BB962C8B-B14F-4D97-AF65-F5344CB8AC3E}">
        <p14:creationId xmlns:p14="http://schemas.microsoft.com/office/powerpoint/2010/main" val="941973568"/>
      </p:ext>
    </p:extLst>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dirty="0" smtClean="0"/>
              <a:t>مفهوم الإرشاد </a:t>
            </a:r>
            <a:r>
              <a:rPr lang="ar-IQ" dirty="0" err="1" smtClean="0"/>
              <a:t>النفسي </a:t>
            </a:r>
            <a:br>
              <a:rPr lang="ar-IQ" dirty="0" err="1" smtClean="0"/>
            </a:br>
            <a:r>
              <a:rPr lang="ar-IQ" dirty="0" err="1" smtClean="0"/>
              <a:t>(</a:t>
            </a:r>
            <a:r>
              <a:rPr lang="en-US" dirty="0" smtClean="0"/>
              <a:t>Counseling Psychology</a:t>
            </a:r>
            <a:r>
              <a:rPr lang="ar-IQ" dirty="0" err="1" smtClean="0"/>
              <a:t>)</a:t>
            </a:r>
            <a:endParaRPr lang="ar-SA" dirty="0"/>
          </a:p>
        </p:txBody>
      </p:sp>
      <p:sp>
        <p:nvSpPr>
          <p:cNvPr id="3" name="عنصر نائب للمحتوى 2"/>
          <p:cNvSpPr>
            <a:spLocks noGrp="1"/>
          </p:cNvSpPr>
          <p:nvPr>
            <p:ph idx="1"/>
          </p:nvPr>
        </p:nvSpPr>
        <p:spPr/>
        <p:txBody>
          <a:bodyPr>
            <a:normAutofit lnSpcReduction="10000"/>
          </a:bodyPr>
          <a:lstStyle/>
          <a:p>
            <a:pPr algn="just">
              <a:buNone/>
            </a:pPr>
            <a:r>
              <a:rPr lang="ar-IQ" dirty="0" smtClean="0"/>
              <a:t>          تعددت </a:t>
            </a:r>
            <a:r>
              <a:rPr lang="ar-IQ" dirty="0" err="1" smtClean="0"/>
              <a:t>التعاريف</a:t>
            </a:r>
            <a:r>
              <a:rPr lang="ar-IQ" dirty="0" smtClean="0"/>
              <a:t> لهذا المصطلح بسبب تعدد مجالاته واختلاف نظرياته, فكل فرد يعرفه كما يفهمه, ولهذا فمن الصعب الاتفاق على تعريف للإرشاد النفسي، ولكن مفهوم الإرشاد النفسي بحسب </a:t>
            </a:r>
            <a:r>
              <a:rPr lang="ar-IQ" dirty="0" err="1" smtClean="0"/>
              <a:t>رأي </a:t>
            </a:r>
            <a:r>
              <a:rPr lang="ar-IQ" dirty="0" smtClean="0"/>
              <a:t>(حامد </a:t>
            </a:r>
            <a:r>
              <a:rPr lang="ar-IQ" dirty="0" err="1" smtClean="0"/>
              <a:t>زهران</a:t>
            </a:r>
            <a:r>
              <a:rPr lang="ar-IQ" dirty="0" smtClean="0"/>
              <a:t> 1998) هو عملية واعية مستمرة وبناءة ومخطط لها, تهدف إلى مساعدة وتشجيع الفرد لكي يعرف نفسه ويفهم ذاته ويدرس شخصيته جسميا وعقليا واجتماعيا وانفعاليا وان يستخدم وينمي إمكاناته بذكاء والى أقصى حد ممكن ويحدد مشكلاته وحاجاته, ويعرف الفرص المتاحة له ويتخذ قراراته ويحل مشاكله في ضوء معرفته بنفسه, وان يحدد اختياراته في التعليم والتدريب الخاص الذي يحصل عليه من المرشدين والمدرسين والوالدين بالإضافة إلى تحديد وتحقيق اهداف واضحة لكي يصل إلى تحقيق ذاته وتحقيق الصحة النفسية ويشعر بالسعادة مع نفسه ومع الآخرين وفي المجتمع الذي يعيش فيه</a:t>
            </a:r>
            <a:endParaRPr lang="ar-SA"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b="1" dirty="0" smtClean="0"/>
              <a:t>التوجيه والإرشاد النفسي والعلاج النفسي</a:t>
            </a:r>
            <a:endParaRPr lang="ar-SA" dirty="0"/>
          </a:p>
        </p:txBody>
      </p:sp>
      <p:sp>
        <p:nvSpPr>
          <p:cNvPr id="3" name="عنصر نائب للمحتوى 2"/>
          <p:cNvSpPr>
            <a:spLocks noGrp="1"/>
          </p:cNvSpPr>
          <p:nvPr>
            <p:ph idx="1"/>
          </p:nvPr>
        </p:nvSpPr>
        <p:spPr/>
        <p:txBody>
          <a:bodyPr/>
          <a:lstStyle/>
          <a:p>
            <a:pPr algn="just">
              <a:buNone/>
            </a:pPr>
            <a:r>
              <a:rPr lang="ar-IQ" dirty="0" smtClean="0"/>
              <a:t>        يستعمل مصطلحا التوجيه والإرشاد بشكل مترادف ليعبران عن المعنى ذاته مع وجود اختلافات بينهما، وحركة التوجيه المهني إحدى الأصول التي قام عليها الإرشاد النفسي واقترن مفهوم الإرشاد بمفهوم التوجيه, فيعرف التوجيه بأنه عملية مساعدة الفرد لكي يفهم نفسه وعالمه، إذا يرى العديد من الباحثين إن التوجيه والإرشاد النفسي وجهان لعملة واحدة، وان التمييز بينهما هو مجرد تمييزا اصطناعيا, وينظرون إلى التوجيه والإرشاد النفسي توائمان بالرغم عن عدم تماثلهما, فهناك أوجه اتفاق بينهما كما انه هناك أوجه اختلاف أيضا</a:t>
            </a:r>
            <a:endParaRPr lang="ar-SA"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dirty="0" smtClean="0"/>
              <a:t>ويمكن تلخيص بعض النقاط للتمييز بين التوجيه والإرشاد النفسي وكما </a:t>
            </a:r>
            <a:r>
              <a:rPr lang="ar-IQ" dirty="0" err="1" smtClean="0"/>
              <a:t>يأتي:-</a:t>
            </a:r>
            <a:endParaRPr lang="en-US" dirty="0" smtClean="0"/>
          </a:p>
        </p:txBody>
      </p:sp>
      <p:sp>
        <p:nvSpPr>
          <p:cNvPr id="3" name="عنصر نائب للمحتوى 2"/>
          <p:cNvSpPr>
            <a:spLocks noGrp="1"/>
          </p:cNvSpPr>
          <p:nvPr>
            <p:ph idx="1"/>
          </p:nvPr>
        </p:nvSpPr>
        <p:spPr/>
        <p:txBody>
          <a:bodyPr>
            <a:normAutofit fontScale="92500" lnSpcReduction="10000"/>
          </a:bodyPr>
          <a:lstStyle/>
          <a:p>
            <a:pPr lvl="0"/>
            <a:r>
              <a:rPr lang="ar-IQ" dirty="0" smtClean="0"/>
              <a:t>يمكن لمدير المدرسة أو المدرس أن يمارس التوجيه، بينما الإرشاد يتطلب وجود مرشدا مختص ومؤهل للقيام بالعملية الإرشادية.</a:t>
            </a:r>
            <a:endParaRPr lang="en-US" dirty="0" smtClean="0"/>
          </a:p>
          <a:p>
            <a:pPr lvl="0"/>
            <a:r>
              <a:rPr lang="ar-IQ" dirty="0" smtClean="0"/>
              <a:t>يؤكد التوجيه على الجانب النظري بينما الإرشاد فأنه يهتم بالجانب العملي التطبيقي من خلال استعمال المقاييس والأساليب الإرشادية.</a:t>
            </a:r>
            <a:endParaRPr lang="en-US" dirty="0" smtClean="0"/>
          </a:p>
          <a:p>
            <a:pPr lvl="0"/>
            <a:r>
              <a:rPr lang="ar-IQ" dirty="0" smtClean="0"/>
              <a:t>التوجيه اشمل من الإرشاد في المجالات الصحية والدينية والتربوية والاجتماعية ويسبق ويمهد للعملية الإرشادية.</a:t>
            </a:r>
            <a:endParaRPr lang="en-US" dirty="0" smtClean="0"/>
          </a:p>
          <a:p>
            <a:pPr lvl="0"/>
            <a:r>
              <a:rPr lang="ar-IQ" dirty="0" smtClean="0"/>
              <a:t>يقدم التوجيه في أماكن </a:t>
            </a:r>
            <a:r>
              <a:rPr lang="ar-IQ" dirty="0" err="1" smtClean="0"/>
              <a:t>مختلفة </a:t>
            </a:r>
            <a:r>
              <a:rPr lang="ar-IQ" dirty="0" smtClean="0"/>
              <a:t>(القاعة، الصف، المكتبة، الساحة) بينما الإرشاد يقدم في أماكن خاصة ومعدة للإرشاد.</a:t>
            </a:r>
            <a:endParaRPr lang="en-US" dirty="0" smtClean="0"/>
          </a:p>
          <a:p>
            <a:r>
              <a:rPr lang="ar-IQ" dirty="0" smtClean="0"/>
              <a:t>يمارس التوجيه مع الجماعة أي انه لا يقتصر على فرد واحد فقط بل يشمل المجتمع كله، بينما الإرشاد يمارس مع فرد كما في الإرشاد الفردي أو مع جماعة كما في الإرشاد الجمعي.</a:t>
            </a:r>
            <a:endParaRPr lang="ar-SA"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b="1" dirty="0" smtClean="0"/>
              <a:t>الإرشاد النفسي والعلاج النفسي</a:t>
            </a:r>
            <a:endParaRPr lang="ar-SA" dirty="0"/>
          </a:p>
        </p:txBody>
      </p:sp>
      <p:sp>
        <p:nvSpPr>
          <p:cNvPr id="3" name="عنصر نائب للمحتوى 2"/>
          <p:cNvSpPr>
            <a:spLocks noGrp="1"/>
          </p:cNvSpPr>
          <p:nvPr>
            <p:ph idx="1"/>
          </p:nvPr>
        </p:nvSpPr>
        <p:spPr/>
        <p:txBody>
          <a:bodyPr>
            <a:normAutofit fontScale="92500" lnSpcReduction="20000"/>
          </a:bodyPr>
          <a:lstStyle/>
          <a:p>
            <a:pPr algn="just">
              <a:buNone/>
            </a:pPr>
            <a:r>
              <a:rPr lang="ar-IQ" dirty="0" smtClean="0"/>
              <a:t>            إن العلاج النفسي من أكثر المهن التي ارتبطت بالإرشاد النفسي، فالعلاج النفسي أقدم من الإرشاد ويعد احد الدعائم التي يقوم عليها الإرشاد، ولا زال هناك مزجا بين العلاج والإرشاد النفسي، وعند دراسة العلاقة بين الإرشاد والعلاج النفسي نجد ثلاثة اتجاهات وكما </a:t>
            </a:r>
            <a:r>
              <a:rPr lang="ar-IQ" dirty="0" err="1" smtClean="0"/>
              <a:t>يأتي:-</a:t>
            </a:r>
            <a:endParaRPr lang="ar-IQ" dirty="0" smtClean="0"/>
          </a:p>
          <a:p>
            <a:pPr algn="just"/>
            <a:endParaRPr lang="en-US" dirty="0" smtClean="0"/>
          </a:p>
          <a:p>
            <a:pPr lvl="0" algn="just"/>
            <a:r>
              <a:rPr lang="ar-IQ" dirty="0" smtClean="0"/>
              <a:t>اتجاه يرى انه لا يوجد فروق جوهرية بينهما وإنهما متشابهان ويمكن استعمالهما بالتبادل.</a:t>
            </a:r>
            <a:endParaRPr lang="en-US" dirty="0" smtClean="0"/>
          </a:p>
          <a:p>
            <a:pPr lvl="0" algn="just"/>
            <a:r>
              <a:rPr lang="ar-IQ" dirty="0" smtClean="0"/>
              <a:t>اتجاه يرى انه توجد فروق جوهرية بينهما على الرغم من بعض التشابه.</a:t>
            </a:r>
            <a:endParaRPr lang="en-US" dirty="0" smtClean="0"/>
          </a:p>
          <a:p>
            <a:pPr lvl="0" algn="just"/>
            <a:r>
              <a:rPr lang="ar-IQ" dirty="0" smtClean="0"/>
              <a:t>واتجاه يرى أن هناك تشابها في عدد من الخصائص واختلاف في الخصائص الأخرى.</a:t>
            </a:r>
          </a:p>
          <a:p>
            <a:pPr lvl="0" algn="just">
              <a:buNone/>
            </a:pPr>
            <a:endParaRPr lang="en-US" dirty="0" smtClean="0"/>
          </a:p>
          <a:p>
            <a:pPr algn="just">
              <a:buNone/>
            </a:pPr>
            <a:r>
              <a:rPr lang="ar-IQ" dirty="0" smtClean="0"/>
              <a:t>            </a:t>
            </a:r>
            <a:endParaRPr lang="en-US" dirty="0" smtClean="0"/>
          </a:p>
          <a:p>
            <a:endParaRPr lang="ar-SA"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7912"/>
          </a:xfrm>
        </p:spPr>
        <p:txBody>
          <a:bodyPr>
            <a:normAutofit fontScale="90000"/>
          </a:bodyPr>
          <a:lstStyle/>
          <a:p>
            <a:endParaRPr lang="ar-SA" dirty="0"/>
          </a:p>
        </p:txBody>
      </p:sp>
      <p:sp>
        <p:nvSpPr>
          <p:cNvPr id="3" name="عنصر نائب للمحتوى 2"/>
          <p:cNvSpPr>
            <a:spLocks noGrp="1"/>
          </p:cNvSpPr>
          <p:nvPr>
            <p:ph idx="1"/>
          </p:nvPr>
        </p:nvSpPr>
        <p:spPr/>
        <p:txBody>
          <a:bodyPr/>
          <a:lstStyle/>
          <a:p>
            <a:pPr>
              <a:buNone/>
            </a:pPr>
            <a:r>
              <a:rPr lang="ar-IQ" dirty="0" smtClean="0"/>
              <a:t>       ويبدو أنَّ الاتجاه الثالث هو الأكثر قبولا، فأوجه التشابه في العلاقة حيث يركز كل من الإرشاد والعلاج النفسي على العلاقة الإنسانية والتي من خلالها يتم تقديم المساعدة، وكذلك الممارسة المهنية فالأساليب والطرق التي تستخدم في الإرشاد لا تختلف عن الأساليب والطرائق المستخدمة في العلاج النفسي، وإجراءات عملية الإرشاد والعلاج النفسي واحدة ابتداء بتحديد المشكلة </a:t>
            </a:r>
            <a:r>
              <a:rPr lang="ar-IQ" dirty="0" err="1" smtClean="0"/>
              <a:t>انتهاءاً</a:t>
            </a:r>
            <a:r>
              <a:rPr lang="ar-IQ" dirty="0" smtClean="0"/>
              <a:t> بالمتابعة، وكذلك نظريات الإرشاد والعلاج النفسي واحدة فكل منها تمثل اتجاها فكريا معينا.</a:t>
            </a:r>
            <a:endParaRPr lang="ar-SA"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اوجه الاختلاف</a:t>
            </a:r>
            <a:endParaRPr lang="ar-SA" dirty="0"/>
          </a:p>
        </p:txBody>
      </p:sp>
      <p:sp>
        <p:nvSpPr>
          <p:cNvPr id="3" name="عنصر نائب للمحتوى 2"/>
          <p:cNvSpPr>
            <a:spLocks noGrp="1"/>
          </p:cNvSpPr>
          <p:nvPr>
            <p:ph idx="1"/>
          </p:nvPr>
        </p:nvSpPr>
        <p:spPr/>
        <p:txBody>
          <a:bodyPr/>
          <a:lstStyle/>
          <a:p>
            <a:pPr algn="just"/>
            <a:r>
              <a:rPr lang="ar-IQ" dirty="0" smtClean="0"/>
              <a:t> وأوجه الاختلاف قائمة على الأشخاص المستهدفين فأن الإرشاد يعمل مع الأسوياء الذين هم بدرجة من الوعي بالمشكلة التي يعانون منها بينما العلاج النفسي يتعامل مع الأفراد الذين يعانون من إمراض واضطرابات نفسية ويكون الأفراد غير واعين بالمشكلة التي يعانون منها، ويهتم الإرشاد بالمشكلات ذات الطبيعة المعرفية المصحوبة بقليل من الصبغة الانفعالية بينما يهتم العلاج النفسي بالمشكلات ذات الصبغة الانفعالية الشديدة نسبياً ويصاحبها قلق </a:t>
            </a:r>
            <a:r>
              <a:rPr lang="ar-IQ" dirty="0" err="1" smtClean="0"/>
              <a:t>عصابي</a:t>
            </a:r>
            <a:r>
              <a:rPr lang="ar-IQ" dirty="0" smtClean="0"/>
              <a:t>، ويكون الزمن المستغرق في العلاج أكثر من الزمن المستغرق في الإرشاد.</a:t>
            </a:r>
            <a:endParaRPr lang="ar-SA"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الخلاصة</a:t>
            </a:r>
            <a:endParaRPr lang="ar-SA" dirty="0"/>
          </a:p>
        </p:txBody>
      </p:sp>
      <p:sp>
        <p:nvSpPr>
          <p:cNvPr id="3" name="عنصر نائب للمحتوى 2"/>
          <p:cNvSpPr>
            <a:spLocks noGrp="1"/>
          </p:cNvSpPr>
          <p:nvPr>
            <p:ph idx="1"/>
          </p:nvPr>
        </p:nvSpPr>
        <p:spPr/>
        <p:txBody>
          <a:bodyPr/>
          <a:lstStyle/>
          <a:p>
            <a:pPr algn="just">
              <a:buNone/>
            </a:pPr>
            <a:r>
              <a:rPr lang="ar-IQ" dirty="0" smtClean="0"/>
              <a:t>       وفي ضوء ما طرح فأن التوجيه والإرشاد النفسي والعلاج النفسي مصطلحات تتمثل بنقاط متحركة على خط متصل، لأنها تهدف إلى مساعدة الفرد في التغلب على المشكلات والصعوبات التي تواجهه وتحقيق أهدافه واهتماماته، فهناك عقبات او صعوبات يستطيع الفرد مواجهتها بنفسه وصعوبات أخرى تتطلب منه مشورة من يثق </a:t>
            </a:r>
            <a:r>
              <a:rPr lang="ar-IQ" dirty="0" err="1" smtClean="0"/>
              <a:t>به</a:t>
            </a:r>
            <a:r>
              <a:rPr lang="ar-IQ" dirty="0" smtClean="0"/>
              <a:t> من حوله من الأفراد، ولكن هناك مشكلات انفعالية تقتضي الرجوع إلى خبير نفسي متخصص، مثل الموجه أو الاختصاصي النفسي أو المرشد أو الطبيب النفسي وذلك حسب درجة وحدة تلك المشكلة فالفرق بين هذه المصطلحات هي فروقا في الدرجة وليست فروقا في النوع.</a:t>
            </a:r>
            <a:endParaRPr lang="ar-SA"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1221</Words>
  <Application>Microsoft Office PowerPoint</Application>
  <PresentationFormat>عرض على الشاشة (3:4)‏</PresentationFormat>
  <Paragraphs>49</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تدفق</vt:lpstr>
      <vt:lpstr>عرض تقديمي في PowerPoint</vt:lpstr>
      <vt:lpstr>نبذة عن نشأة الارشاد النفسي ومفهومه:-         </vt:lpstr>
      <vt:lpstr>مفهوم الإرشاد النفسي  (Counseling Psychology)</vt:lpstr>
      <vt:lpstr>التوجيه والإرشاد النفسي والعلاج النفسي</vt:lpstr>
      <vt:lpstr>ويمكن تلخيص بعض النقاط للتمييز بين التوجيه والإرشاد النفسي وكما يأتي:-</vt:lpstr>
      <vt:lpstr>الإرشاد النفسي والعلاج النفسي</vt:lpstr>
      <vt:lpstr>عرض تقديمي في PowerPoint</vt:lpstr>
      <vt:lpstr>اوجه الاختلاف</vt:lpstr>
      <vt:lpstr>الخلاصة</vt:lpstr>
      <vt:lpstr>العلاقة بين النظرية والاسلوب والمهارة</vt:lpstr>
      <vt:lpstr>مهارة كشف الذات </vt:lpstr>
      <vt:lpstr>فنيات مهارة كشف الذات</vt:lpstr>
      <vt:lpstr>تطبيق مهارة كشف الذات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نبذة عن نشأة الارشاد النفسي ومفهومه:-</dc:title>
  <dc:creator>ahmed</dc:creator>
  <cp:lastModifiedBy>دل</cp:lastModifiedBy>
  <cp:revision>14</cp:revision>
  <dcterms:created xsi:type="dcterms:W3CDTF">2018-10-01T12:43:44Z</dcterms:created>
  <dcterms:modified xsi:type="dcterms:W3CDTF">2018-11-27T19:23:50Z</dcterms:modified>
</cp:coreProperties>
</file>